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368" r:id="rId2"/>
    <p:sldId id="375" r:id="rId3"/>
    <p:sldId id="378" r:id="rId4"/>
    <p:sldId id="383" r:id="rId5"/>
    <p:sldId id="385" r:id="rId6"/>
    <p:sldId id="384" r:id="rId7"/>
    <p:sldId id="381" r:id="rId8"/>
    <p:sldId id="387" r:id="rId9"/>
    <p:sldId id="386" r:id="rId10"/>
    <p:sldId id="369" r:id="rId11"/>
    <p:sldId id="376" r:id="rId12"/>
    <p:sldId id="379" r:id="rId13"/>
    <p:sldId id="377" r:id="rId14"/>
    <p:sldId id="388" r:id="rId15"/>
    <p:sldId id="370" r:id="rId16"/>
    <p:sldId id="371" r:id="rId17"/>
    <p:sldId id="311" r:id="rId18"/>
    <p:sldId id="389" r:id="rId19"/>
    <p:sldId id="390" r:id="rId20"/>
    <p:sldId id="372" r:id="rId21"/>
    <p:sldId id="331" r:id="rId22"/>
    <p:sldId id="350" r:id="rId23"/>
    <p:sldId id="362" r:id="rId24"/>
    <p:sldId id="363" r:id="rId25"/>
    <p:sldId id="391" r:id="rId26"/>
    <p:sldId id="364" r:id="rId27"/>
    <p:sldId id="365" r:id="rId28"/>
    <p:sldId id="37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4"/>
    <p:restoredTop sz="73881"/>
  </p:normalViewPr>
  <p:slideViewPr>
    <p:cSldViewPr snapToGrid="0" snapToObjects="1">
      <p:cViewPr varScale="1">
        <p:scale>
          <a:sx n="84" d="100"/>
          <a:sy n="84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F92FE-E76D-4F4D-B6B2-80C3895534F2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031E1-6460-1348-B3E1-14940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-$3,000 (first), $1,000 (second), $500 (third)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61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bigger problem?</a:t>
            </a:r>
          </a:p>
          <a:p>
            <a:r>
              <a:rPr lang="en-US" dirty="0"/>
              <a:t>What are some pieces to the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1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bigger problem?</a:t>
            </a:r>
          </a:p>
          <a:p>
            <a:r>
              <a:rPr lang="en-US" dirty="0"/>
              <a:t>What are some pieces to the problem?</a:t>
            </a:r>
          </a:p>
          <a:p>
            <a:endParaRPr lang="en-US" dirty="0"/>
          </a:p>
          <a:p>
            <a:r>
              <a:rPr lang="en-US" dirty="0"/>
              <a:t>-who are you selling too? (individuals, businesses, schools, governments, etc.)</a:t>
            </a:r>
          </a:p>
          <a:p>
            <a:r>
              <a:rPr lang="en-US" dirty="0"/>
              <a:t>-</a:t>
            </a:r>
            <a:r>
              <a:rPr lang="en-US" dirty="0" err="1"/>
              <a:t>khanmigo</a:t>
            </a:r>
            <a:r>
              <a:rPr lang="en-US" dirty="0"/>
              <a:t> requires a “donation”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08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-interact with existing programs/laws</a:t>
            </a:r>
          </a:p>
          <a:p>
            <a:r>
              <a:rPr lang="en-US" dirty="0"/>
              <a:t>-target different consumer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9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-interact with existing programs/laws</a:t>
            </a:r>
          </a:p>
          <a:p>
            <a:r>
              <a:rPr lang="en-US" dirty="0"/>
              <a:t>-target different consumer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4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39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34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0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3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www.owu.edu</a:t>
            </a:r>
            <a:r>
              <a:rPr lang="en-US" dirty="0"/>
              <a:t>/about/follow-</a:t>
            </a:r>
            <a:r>
              <a:rPr lang="en-US" dirty="0" err="1"/>
              <a:t>owu</a:t>
            </a:r>
            <a:r>
              <a:rPr lang="en-US" dirty="0"/>
              <a:t>/stream-</a:t>
            </a:r>
            <a:r>
              <a:rPr lang="en-US" dirty="0" err="1"/>
              <a:t>owu</a:t>
            </a:r>
            <a:r>
              <a:rPr lang="en-US" dirty="0"/>
              <a:t>/special-events/october-25-2023-pitch-owu/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9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bigger problem?</a:t>
            </a:r>
          </a:p>
          <a:p>
            <a:r>
              <a:rPr lang="en-US" dirty="0"/>
              <a:t>What are some pieces to the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4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bigger problem?</a:t>
            </a:r>
          </a:p>
          <a:p>
            <a:r>
              <a:rPr lang="en-US" dirty="0"/>
              <a:t>What are some pieces to the problem?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031E1-6460-1348-B3E1-1494013938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3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January 24,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January 24,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DmNHpNl7JQ?start=810&amp;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5506FC-CC67-E3EA-B5E6-827CF745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8868EB-67FD-D3C1-5887-EBD1D40BF266}"/>
              </a:ext>
            </a:extLst>
          </p:cNvPr>
          <p:cNvSpPr txBox="1">
            <a:spLocks/>
          </p:cNvSpPr>
          <p:nvPr/>
        </p:nvSpPr>
        <p:spPr>
          <a:xfrm>
            <a:off x="799152" y="3160710"/>
            <a:ext cx="7848600" cy="536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cap="none" dirty="0">
                <a:solidFill>
                  <a:schemeClr val="bg1"/>
                </a:solidFill>
              </a:rPr>
              <a:t>The Woltemade Big Problem Challenge</a:t>
            </a:r>
          </a:p>
        </p:txBody>
      </p:sp>
    </p:spTree>
    <p:extLst>
      <p:ext uri="{BB962C8B-B14F-4D97-AF65-F5344CB8AC3E}">
        <p14:creationId xmlns:p14="http://schemas.microsoft.com/office/powerpoint/2010/main" val="259025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Similac Pro-Advance&lt;sup&gt;®&lt;/sup&gt;">
            <a:extLst>
              <a:ext uri="{FF2B5EF4-FFF2-40B4-BE49-F238E27FC236}">
                <a16:creationId xmlns:a16="http://schemas.microsoft.com/office/drawing/2014/main" id="{2BABFCC6-4D62-347C-5DC5-2E4DA3A6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30" y="1065530"/>
            <a:ext cx="4726940" cy="47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1C16C-FD13-6A9D-C8A3-DB7FA09A1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430213"/>
            <a:ext cx="66929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Khanmigo tutor helps students but doesn't give answers.">
            <a:extLst>
              <a:ext uri="{FF2B5EF4-FFF2-40B4-BE49-F238E27FC236}">
                <a16:creationId xmlns:a16="http://schemas.microsoft.com/office/drawing/2014/main" id="{79CE5487-9D0B-FC8A-1396-770A8727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0"/>
            <a:ext cx="5249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79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URBOTAX OVERVIEW | Best Buy Blog">
            <a:extLst>
              <a:ext uri="{FF2B5EF4-FFF2-40B4-BE49-F238E27FC236}">
                <a16:creationId xmlns:a16="http://schemas.microsoft.com/office/drawing/2014/main" id="{E7C73EAB-0521-E887-1955-4EB74544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1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E1FA5-FE77-3C96-1FB3-485EA7397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Five minutes to pitch your idea</a:t>
            </a:r>
          </a:p>
          <a:p>
            <a:r>
              <a:rPr lang="en-US" sz="3200" dirty="0"/>
              <a:t>Five minutes for judges’ questions</a:t>
            </a:r>
          </a:p>
        </p:txBody>
      </p:sp>
    </p:spTree>
    <p:extLst>
      <p:ext uri="{BB962C8B-B14F-4D97-AF65-F5344CB8AC3E}">
        <p14:creationId xmlns:p14="http://schemas.microsoft.com/office/powerpoint/2010/main" val="306350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Help You Prepare: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Business Model Canvas</a:t>
            </a:r>
          </a:p>
          <a:p>
            <a:r>
              <a:rPr lang="en-US" sz="3200" dirty="0"/>
              <a:t>Lean Business Canvas</a:t>
            </a:r>
          </a:p>
          <a:p>
            <a:r>
              <a:rPr lang="en-US" sz="3200" dirty="0"/>
              <a:t>Examples in worksheet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7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F8F7D9-BCD0-3C71-753A-2F39E5CD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"/>
            <a:ext cx="9144000" cy="6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5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and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What’s your idea and why does it matter?</a:t>
            </a:r>
          </a:p>
          <a:p>
            <a:r>
              <a:rPr lang="en-US" sz="3200" dirty="0"/>
              <a:t>Who is it for?</a:t>
            </a:r>
          </a:p>
          <a:p>
            <a:r>
              <a:rPr lang="en-US" sz="3200" dirty="0"/>
              <a:t>How will you reach them?</a:t>
            </a:r>
          </a:p>
          <a:p>
            <a:r>
              <a:rPr lang="en-US" sz="3200" dirty="0"/>
              <a:t>How will you make $?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6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Scale of 1 to 3</a:t>
            </a:r>
          </a:p>
          <a:p>
            <a:pPr lvl="1"/>
            <a:r>
              <a:rPr lang="en-US" sz="2800" dirty="0"/>
              <a:t>3 – This will work!</a:t>
            </a:r>
          </a:p>
          <a:p>
            <a:pPr lvl="1"/>
            <a:r>
              <a:rPr lang="en-US" sz="2800" dirty="0"/>
              <a:t>1 – I’m not so sure this will work.</a:t>
            </a:r>
          </a:p>
          <a:p>
            <a:r>
              <a:rPr lang="en-US" sz="3200" dirty="0"/>
              <a:t>Score for:</a:t>
            </a:r>
          </a:p>
          <a:p>
            <a:pPr lvl="1"/>
            <a:r>
              <a:rPr lang="en-US" sz="2800" dirty="0"/>
              <a:t>Environmental impact</a:t>
            </a:r>
          </a:p>
          <a:p>
            <a:pPr lvl="1"/>
            <a:r>
              <a:rPr lang="en-US" sz="2800" dirty="0"/>
              <a:t>Business viability</a:t>
            </a:r>
          </a:p>
          <a:p>
            <a:r>
              <a:rPr lang="en-US" sz="3200" dirty="0"/>
              <a:t>Sort ideas highest to lowest, discuss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A8DB2-3966-64E0-4154-E88DD78C0450}"/>
              </a:ext>
            </a:extLst>
          </p:cNvPr>
          <p:cNvSpPr txBox="1"/>
          <p:nvPr/>
        </p:nvSpPr>
        <p:spPr>
          <a:xfrm>
            <a:off x="335280" y="914102"/>
            <a:ext cx="84801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Your Challenge:</a:t>
            </a:r>
            <a:r>
              <a:rPr lang="en-US" sz="3600" dirty="0"/>
              <a:t> </a:t>
            </a:r>
          </a:p>
          <a:p>
            <a:endParaRPr lang="en-US" sz="2400" dirty="0"/>
          </a:p>
          <a:p>
            <a:r>
              <a:rPr lang="en-US" sz="2800" dirty="0"/>
              <a:t>Use entrepreneurial thinking to improve water quality in the Ohio River and/or Lake Erie. Your plan should rely on a business-focused solution to improve water quality in these bodies of water. </a:t>
            </a:r>
          </a:p>
          <a:p>
            <a:endParaRPr lang="en-US" sz="2800" dirty="0"/>
          </a:p>
          <a:p>
            <a:r>
              <a:rPr lang="en-US" sz="2800" dirty="0"/>
              <a:t>Your proposal may interact with existing regulation and programs, but viability should not depend on new government intervention or assistance. </a:t>
            </a:r>
          </a:p>
        </p:txBody>
      </p:sp>
    </p:spTree>
    <p:extLst>
      <p:ext uri="{BB962C8B-B14F-4D97-AF65-F5344CB8AC3E}">
        <p14:creationId xmlns:p14="http://schemas.microsoft.com/office/powerpoint/2010/main" val="2674325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44C874-8177-CA4D-B120-C892820C92A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1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Structure &amp;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Startup costs (one time expenses to launch)</a:t>
            </a:r>
          </a:p>
          <a:p>
            <a:r>
              <a:rPr lang="en-US" sz="2800" dirty="0"/>
              <a:t>Fixed costs (must pay no matter what)</a:t>
            </a:r>
          </a:p>
          <a:p>
            <a:r>
              <a:rPr lang="en-US" sz="2800" dirty="0"/>
              <a:t>Variable costs (change as you sell more/less)</a:t>
            </a:r>
          </a:p>
          <a:p>
            <a:r>
              <a:rPr lang="en-US" sz="2800" dirty="0"/>
              <a:t>Price per unit</a:t>
            </a:r>
          </a:p>
        </p:txBody>
      </p:sp>
    </p:spTree>
    <p:extLst>
      <p:ext uri="{BB962C8B-B14F-4D97-AF65-F5344CB8AC3E}">
        <p14:creationId xmlns:p14="http://schemas.microsoft.com/office/powerpoint/2010/main" val="383322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BFB09-168B-4B46-A1C3-3EC01910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Break-Even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9F84C-3126-044F-A05A-C7C891A3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BEP = (Fixed Costs  + Startup Costs) / (Price per Unit – Variable Cost per Unit)</a:t>
            </a:r>
          </a:p>
        </p:txBody>
      </p:sp>
    </p:spTree>
    <p:extLst>
      <p:ext uri="{BB962C8B-B14F-4D97-AF65-F5344CB8AC3E}">
        <p14:creationId xmlns:p14="http://schemas.microsoft.com/office/powerpoint/2010/main" val="271179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Coffee Stand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Startup costs:</a:t>
            </a:r>
          </a:p>
          <a:p>
            <a:pPr lvl="3"/>
            <a:r>
              <a:rPr lang="en-US" sz="2000" dirty="0"/>
              <a:t>Equipment: $5,000</a:t>
            </a:r>
          </a:p>
          <a:p>
            <a:r>
              <a:rPr lang="en-US" sz="2800" dirty="0"/>
              <a:t>Fixed costs: </a:t>
            </a:r>
          </a:p>
          <a:p>
            <a:pPr lvl="3"/>
            <a:r>
              <a:rPr lang="en-US" sz="2000" dirty="0"/>
              <a:t>Rent for 1 year: $10,000</a:t>
            </a:r>
          </a:p>
          <a:p>
            <a:r>
              <a:rPr lang="en-US" sz="2800" dirty="0"/>
              <a:t>Variable costs</a:t>
            </a:r>
          </a:p>
          <a:p>
            <a:pPr lvl="3"/>
            <a:r>
              <a:rPr lang="en-US" sz="2000" dirty="0"/>
              <a:t>Cups, ground coffee, additives, </a:t>
            </a:r>
            <a:r>
              <a:rPr lang="en-US" sz="2000" dirty="0" err="1"/>
              <a:t>etc</a:t>
            </a:r>
            <a:r>
              <a:rPr lang="en-US" sz="2000" dirty="0"/>
              <a:t>: $0.50 per unit</a:t>
            </a:r>
          </a:p>
          <a:p>
            <a:r>
              <a:rPr lang="en-US" sz="2800" dirty="0"/>
              <a:t>Planned price</a:t>
            </a:r>
          </a:p>
          <a:p>
            <a:pPr lvl="3"/>
            <a:r>
              <a:rPr lang="en-US" sz="2000" dirty="0"/>
              <a:t>$2 per cup</a:t>
            </a:r>
          </a:p>
          <a:p>
            <a:pPr lvl="3"/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099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822960" lvl="3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3B6796-CA36-F51E-7F49-41006C6B1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11971"/>
              </p:ext>
            </p:extLst>
          </p:nvPr>
        </p:nvGraphicFramePr>
        <p:xfrm>
          <a:off x="542924" y="666342"/>
          <a:ext cx="8058151" cy="5525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338">
                  <a:extLst>
                    <a:ext uri="{9D8B030D-6E8A-4147-A177-3AD203B41FA5}">
                      <a16:colId xmlns:a16="http://schemas.microsoft.com/office/drawing/2014/main" val="402498172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201729296"/>
                    </a:ext>
                  </a:extLst>
                </a:gridCol>
                <a:gridCol w="3814763">
                  <a:extLst>
                    <a:ext uri="{9D8B030D-6E8A-4147-A177-3AD203B41FA5}">
                      <a16:colId xmlns:a16="http://schemas.microsoft.com/office/drawing/2014/main" val="2731234262"/>
                    </a:ext>
                  </a:extLst>
                </a:gridCol>
              </a:tblGrid>
              <a:tr h="443366">
                <a:tc gridSpan="3"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r>
                        <a:rPr lang="en-US" sz="2000" dirty="0"/>
                        <a:t>Break-Even Point =</a:t>
                      </a:r>
                      <a:br>
                        <a:rPr lang="en-US" sz="2000" dirty="0"/>
                      </a:br>
                      <a:br>
                        <a:rPr lang="en-US" sz="2000" dirty="0"/>
                      </a:br>
                      <a:r>
                        <a:rPr lang="en-US" sz="2000" dirty="0"/>
                        <a:t>(Startup Costs + Fixed Costs) </a:t>
                      </a:r>
                    </a:p>
                    <a:p>
                      <a:pPr algn="ctr"/>
                      <a:r>
                        <a:rPr lang="en-US" sz="2000" dirty="0"/>
                        <a:t>/ (Price per Unit – Variable Cost per Unit)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Calculation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86810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Startup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252823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Fixed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47787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869085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Price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08205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Variable cost per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35529"/>
                  </a:ext>
                </a:extLst>
              </a:tr>
              <a:tr h="4433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661686"/>
                  </a:ext>
                </a:extLst>
              </a:tr>
              <a:tr h="443366">
                <a:tc gridSpan="3">
                  <a:txBody>
                    <a:bodyPr/>
                    <a:lstStyle/>
                    <a:p>
                      <a:pPr algn="ctr"/>
                      <a:br>
                        <a:rPr lang="en-US" sz="2000" b="1" dirty="0"/>
                      </a:br>
                      <a:r>
                        <a:rPr lang="en-US" sz="2000" b="1" dirty="0"/>
                        <a:t>$15,000 / $1.50 = 10,000 cups of coffee in a year to break even</a:t>
                      </a:r>
                      <a:br>
                        <a:rPr lang="en-US" sz="2000" b="1" dirty="0"/>
                      </a:b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06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02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Assign an idea to each group member</a:t>
            </a:r>
          </a:p>
          <a:p>
            <a:r>
              <a:rPr lang="en-US" sz="3200" dirty="0"/>
              <a:t>Research and estimate costs for your idea</a:t>
            </a:r>
          </a:p>
          <a:p>
            <a:r>
              <a:rPr lang="en-US" sz="3200" dirty="0"/>
              <a:t>Attempt to calculate BEP, place it in context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Understand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Choose a small piece of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Start with a canvas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Form a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Involve a mentor</a:t>
            </a:r>
          </a:p>
        </p:txBody>
      </p:sp>
    </p:spTree>
    <p:extLst>
      <p:ext uri="{BB962C8B-B14F-4D97-AF65-F5344CB8AC3E}">
        <p14:creationId xmlns:p14="http://schemas.microsoft.com/office/powerpoint/2010/main" val="62011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 for the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Keep your slides simple with minimal text.</a:t>
            </a:r>
          </a:p>
          <a:p>
            <a:r>
              <a:rPr lang="en-US" sz="2800" b="1" u="sng" dirty="0"/>
              <a:t>Practice and time your presentation.</a:t>
            </a:r>
          </a:p>
          <a:p>
            <a:r>
              <a:rPr lang="en-US" sz="2800" dirty="0"/>
              <a:t>The better you research and understand your idea, the easier it will be to talk about it.</a:t>
            </a:r>
          </a:p>
          <a:p>
            <a:r>
              <a:rPr lang="en-US" sz="2800" dirty="0"/>
              <a:t>Try you best! There is support available to launch well-developed plans.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44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E2A6-655A-9A42-B5B1-72F78ADC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41B0E-9D39-0449-A896-DBAF8559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AI to draw a prototype</a:t>
            </a:r>
          </a:p>
          <a:p>
            <a:r>
              <a:rPr lang="en-US" sz="2800" dirty="0"/>
              <a:t>Use AI to apply conceptual tools to your idea:</a:t>
            </a:r>
          </a:p>
          <a:p>
            <a:pPr lvl="1"/>
            <a:r>
              <a:rPr lang="en-US" sz="2400" dirty="0"/>
              <a:t>SWOT</a:t>
            </a:r>
          </a:p>
          <a:p>
            <a:pPr lvl="1"/>
            <a:r>
              <a:rPr lang="en-US" sz="2400" dirty="0"/>
              <a:t>Optimize 4Ps</a:t>
            </a:r>
          </a:p>
          <a:p>
            <a:pPr lvl="1"/>
            <a:r>
              <a:rPr lang="en-US" sz="2400" dirty="0"/>
              <a:t>Describe consumer decision journey</a:t>
            </a:r>
          </a:p>
          <a:p>
            <a:pPr lvl="1"/>
            <a:r>
              <a:rPr lang="en-US" sz="2400" dirty="0"/>
              <a:t>Apply MECE principle to your business idea (repeat)</a:t>
            </a:r>
          </a:p>
        </p:txBody>
      </p:sp>
    </p:spTree>
    <p:extLst>
      <p:ext uri="{BB962C8B-B14F-4D97-AF65-F5344CB8AC3E}">
        <p14:creationId xmlns:p14="http://schemas.microsoft.com/office/powerpoint/2010/main" val="336948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455B7-E9B9-0D16-F4FE-F59E1E1ED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13"/>
            <a:ext cx="9144000" cy="2245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F13E8-E617-C942-BBD2-E8B66E67278F}"/>
              </a:ext>
            </a:extLst>
          </p:cNvPr>
          <p:cNvSpPr txBox="1"/>
          <p:nvPr/>
        </p:nvSpPr>
        <p:spPr>
          <a:xfrm>
            <a:off x="548640" y="2689942"/>
            <a:ext cx="8480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Timeline:</a:t>
            </a:r>
            <a:endParaRPr lang="en-US" sz="3600" dirty="0"/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Attend the workshop at noon on Jan 30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Submit proposal by Feb 16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Committee selects and notifies teams by Feb 20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Competition </a:t>
            </a:r>
            <a:r>
              <a:rPr lang="en-US" sz="3200"/>
              <a:t>on Feb </a:t>
            </a:r>
            <a:r>
              <a:rPr lang="en-US" sz="3200" dirty="0"/>
              <a:t>29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70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A8DB2-3966-64E0-4154-E88DD78C0450}"/>
              </a:ext>
            </a:extLst>
          </p:cNvPr>
          <p:cNvSpPr txBox="1"/>
          <p:nvPr/>
        </p:nvSpPr>
        <p:spPr>
          <a:xfrm>
            <a:off x="335280" y="914102"/>
            <a:ext cx="84801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Criteria:</a:t>
            </a:r>
            <a:endParaRPr lang="en-US" sz="3600" dirty="0"/>
          </a:p>
          <a:p>
            <a:endParaRPr lang="en-US" sz="2400" dirty="0"/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Feasibility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Is it realistic that you could get this idea off the ground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Does you plan have a means to sustain itself into the future (profitable!)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Adoption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Do you have a clear plan to encourage and grow public adoption of your solution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What impact do you expect your solution to achieve, and how will you measure it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What research has the team done in development of the plan</a:t>
            </a:r>
          </a:p>
        </p:txBody>
      </p:sp>
    </p:spTree>
    <p:extLst>
      <p:ext uri="{BB962C8B-B14F-4D97-AF65-F5344CB8AC3E}">
        <p14:creationId xmlns:p14="http://schemas.microsoft.com/office/powerpoint/2010/main" val="278251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A8DB2-3966-64E0-4154-E88DD78C0450}"/>
              </a:ext>
            </a:extLst>
          </p:cNvPr>
          <p:cNvSpPr txBox="1"/>
          <p:nvPr/>
        </p:nvSpPr>
        <p:spPr>
          <a:xfrm>
            <a:off x="335280" y="914102"/>
            <a:ext cx="8480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</a:rPr>
              <a:t>Approach:</a:t>
            </a:r>
            <a:endParaRPr lang="en-US" sz="3600" dirty="0"/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Understand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Choose a small piece of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Start with a canvas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Form a team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Involve a mentor</a:t>
            </a:r>
          </a:p>
        </p:txBody>
      </p:sp>
    </p:spTree>
    <p:extLst>
      <p:ext uri="{BB962C8B-B14F-4D97-AF65-F5344CB8AC3E}">
        <p14:creationId xmlns:p14="http://schemas.microsoft.com/office/powerpoint/2010/main" val="166932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October 25, 2023: Pitch OWU">
            <a:hlinkClick r:id="" action="ppaction://media"/>
            <a:extLst>
              <a:ext uri="{FF2B5EF4-FFF2-40B4-BE49-F238E27FC236}">
                <a16:creationId xmlns:a16="http://schemas.microsoft.com/office/drawing/2014/main" id="{504460C5-4564-9581-3B1C-846901B8FD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07720"/>
            <a:ext cx="916423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93643-4B6F-7F1A-78D7-D68B358B8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1525"/>
            <a:ext cx="7772400" cy="50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9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hio University art professor John Sabraw holds up a handful of earth which has been permeated by iron oxide and other toxins from an old mine seep in Athens County. He is working with a chemistry professor and Rural Action, Inc., to build a water treatment plant nearby which will remove the pollution from the water, creating pigment for paint with the byproduct.">
            <a:extLst>
              <a:ext uri="{FF2B5EF4-FFF2-40B4-BE49-F238E27FC236}">
                <a16:creationId xmlns:a16="http://schemas.microsoft.com/office/drawing/2014/main" id="{34220ABB-166F-D9B5-B22A-0D9B3424B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7850"/>
            <a:ext cx="8382000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8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12" y="5376862"/>
            <a:ext cx="7848600" cy="1050925"/>
          </a:xfrm>
        </p:spPr>
        <p:txBody>
          <a:bodyPr/>
          <a:lstStyle/>
          <a:p>
            <a:r>
              <a:rPr lang="en-US" sz="3200" b="1" cap="none" dirty="0">
                <a:solidFill>
                  <a:schemeClr val="bg1"/>
                </a:solidFill>
              </a:rPr>
              <a:t>Pitch OWU! </a:t>
            </a:r>
            <a:br>
              <a:rPr lang="en-US" b="1" cap="none" dirty="0">
                <a:solidFill>
                  <a:schemeClr val="bg1"/>
                </a:solidFill>
              </a:rPr>
            </a:br>
            <a:r>
              <a:rPr lang="en-US" b="1" cap="none" dirty="0">
                <a:solidFill>
                  <a:schemeClr val="bg1"/>
                </a:solidFill>
              </a:rPr>
              <a:t>Creating a Pitch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34CBC0-03B6-3DCA-EE9C-6551773332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60-degree image of Inspire 3 in midnight zen black band with black tracker">
            <a:extLst>
              <a:ext uri="{FF2B5EF4-FFF2-40B4-BE49-F238E27FC236}">
                <a16:creationId xmlns:a16="http://schemas.microsoft.com/office/drawing/2014/main" id="{9C27FEC8-CA88-4078-57D4-550687A2F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672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4932</TotalTime>
  <Words>844</Words>
  <Application>Microsoft Macintosh PowerPoint</Application>
  <PresentationFormat>On-screen Show (4:3)</PresentationFormat>
  <Paragraphs>154</Paragraphs>
  <Slides>28</Slides>
  <Notes>19</Notes>
  <HiddenSlides>3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Clarity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Pitch OWU!  Creating a Pitch</vt:lpstr>
      <vt:lpstr>Format</vt:lpstr>
      <vt:lpstr>Resources to Help You Prepare:</vt:lpstr>
      <vt:lpstr>PowerPoint Presentation</vt:lpstr>
      <vt:lpstr>Review and discuss</vt:lpstr>
      <vt:lpstr>Score</vt:lpstr>
      <vt:lpstr>PowerPoint Presentation</vt:lpstr>
      <vt:lpstr>Cost Structure &amp; Revenue</vt:lpstr>
      <vt:lpstr>Break-Even Point</vt:lpstr>
      <vt:lpstr>Example: Coffee Stand</vt:lpstr>
      <vt:lpstr>PowerPoint Presentation</vt:lpstr>
      <vt:lpstr>Next steps</vt:lpstr>
      <vt:lpstr>Next Steps</vt:lpstr>
      <vt:lpstr>Prep for the Pitch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Coffee</dc:title>
  <dc:creator>Matt</dc:creator>
  <cp:lastModifiedBy>Microsoft Office User</cp:lastModifiedBy>
  <cp:revision>120</cp:revision>
  <dcterms:created xsi:type="dcterms:W3CDTF">2014-11-22T15:43:11Z</dcterms:created>
  <dcterms:modified xsi:type="dcterms:W3CDTF">2024-01-24T16:30:18Z</dcterms:modified>
</cp:coreProperties>
</file>